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60" r:id="rId2"/>
  </p:sldMasterIdLst>
  <p:sldIdLst>
    <p:sldId id="256" r:id="rId3"/>
    <p:sldId id="260" r:id="rId4"/>
    <p:sldId id="259" r:id="rId5"/>
    <p:sldId id="257" r:id="rId6"/>
    <p:sldId id="258"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8A45FA-3A30-7890-7D16-9C9CE0C742BF}" v="62" dt="2023-08-20T22:26:15.268"/>
    <p1510:client id="{53F8188E-0FCE-6C65-6371-EA95E6439A49}" v="463" dt="2023-08-20T22:18:06.6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presProps" Target="presProps.xml" Id="rId8" /><Relationship Type="http://schemas.microsoft.com/office/2015/10/relationships/revisionInfo" Target="revisionInfo.xml" Id="rId13" /><Relationship Type="http://schemas.openxmlformats.org/officeDocument/2006/relationships/slide" Target="slides/slide1.xml" Id="rId3" /><Relationship Type="http://schemas.openxmlformats.org/officeDocument/2006/relationships/slide" Target="slides/slide5.xml" Id="rId7" /><Relationship Type="http://schemas.openxmlformats.org/officeDocument/2006/relationships/slideMaster" Target="slideMasters/slideMaster2.xml" Id="rId2" /><Relationship Type="http://schemas.openxmlformats.org/officeDocument/2006/relationships/slideMaster" Target="slideMasters/slideMaster1.xml" Id="rId1" /><Relationship Type="http://schemas.openxmlformats.org/officeDocument/2006/relationships/slide" Target="slides/slide4.xml" Id="rId6" /><Relationship Type="http://schemas.openxmlformats.org/officeDocument/2006/relationships/tableStyles" Target="tableStyles.xml" Id="rId11" /><Relationship Type="http://schemas.openxmlformats.org/officeDocument/2006/relationships/slide" Target="slides/slide3.xml" Id="rId5" /><Relationship Type="http://schemas.openxmlformats.org/officeDocument/2006/relationships/theme" Target="theme/theme1.xml" Id="rId10" /><Relationship Type="http://schemas.openxmlformats.org/officeDocument/2006/relationships/slide" Target="slides/slide2.xml" Id="rId4" /><Relationship Type="http://schemas.openxmlformats.org/officeDocument/2006/relationships/viewProps" Target="viewProps.xml" Id="rId9"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597916EF-FE4B-42A9-8C6C-99336607B2F5}" type="datetimeFigureOut">
              <a:rPr lang="en-US" smtClean="0"/>
              <a:t>8/20/2023</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768F6240-606A-43FE-960E-9BB2C3774A91}"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92498477"/>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7916EF-FE4B-42A9-8C6C-99336607B2F5}"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8F6240-606A-43FE-960E-9BB2C3774A91}" type="slidenum">
              <a:rPr lang="en-US" smtClean="0"/>
              <a:t>‹#›</a:t>
            </a:fld>
            <a:endParaRPr lang="en-US"/>
          </a:p>
        </p:txBody>
      </p:sp>
    </p:spTree>
    <p:extLst>
      <p:ext uri="{BB962C8B-B14F-4D97-AF65-F5344CB8AC3E}">
        <p14:creationId xmlns:p14="http://schemas.microsoft.com/office/powerpoint/2010/main" val="741609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97916EF-FE4B-42A9-8C6C-99336607B2F5}"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8F6240-606A-43FE-960E-9BB2C3774A91}"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51196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7916EF-FE4B-42A9-8C6C-99336607B2F5}" type="datetimeFigureOut">
              <a:rPr lang="en-US" smtClean="0"/>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8F6240-606A-43FE-960E-9BB2C3774A91}" type="slidenum">
              <a:rPr lang="en-US" smtClean="0"/>
              <a:t>‹#›</a:t>
            </a:fld>
            <a:endParaRPr lang="en-US"/>
          </a:p>
        </p:txBody>
      </p:sp>
    </p:spTree>
    <p:extLst>
      <p:ext uri="{BB962C8B-B14F-4D97-AF65-F5344CB8AC3E}">
        <p14:creationId xmlns:p14="http://schemas.microsoft.com/office/powerpoint/2010/main" val="3789245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7916EF-FE4B-42A9-8C6C-99336607B2F5}" type="datetimeFigureOut">
              <a:rPr lang="en-US" smtClean="0"/>
              <a:t>8/20/2023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8F6240-606A-43FE-960E-9BB2C3774A91}" type="slidenum">
              <a:rPr lang="en-US" smtClean="0"/>
              <a:t>‹#›</a:t>
            </a:fld>
            <a:endParaRPr lang="en-US"/>
          </a:p>
        </p:txBody>
      </p:sp>
    </p:spTree>
    <p:extLst>
      <p:ext uri="{BB962C8B-B14F-4D97-AF65-F5344CB8AC3E}">
        <p14:creationId xmlns:p14="http://schemas.microsoft.com/office/powerpoint/2010/main" val="3595033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7916EF-FE4B-42A9-8C6C-99336607B2F5}" type="datetimeFigureOut">
              <a:rPr lang="en-US" smtClean="0"/>
              <a:t>8/20/2023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8F6240-606A-43FE-960E-9BB2C3774A91}" type="slidenum">
              <a:rPr lang="en-US" smtClean="0"/>
              <a:t>‹#›</a:t>
            </a:fld>
            <a:endParaRPr lang="en-US"/>
          </a:p>
        </p:txBody>
      </p:sp>
    </p:spTree>
    <p:extLst>
      <p:ext uri="{BB962C8B-B14F-4D97-AF65-F5344CB8AC3E}">
        <p14:creationId xmlns:p14="http://schemas.microsoft.com/office/powerpoint/2010/main" val="2262799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7916EF-FE4B-42A9-8C6C-99336607B2F5}" type="datetimeFigureOut">
              <a:rPr lang="en-US" smtClean="0"/>
              <a:t>8/20/2023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8F6240-606A-43FE-960E-9BB2C3774A91}" type="slidenum">
              <a:rPr lang="en-US" smtClean="0"/>
              <a:t>‹#›</a:t>
            </a:fld>
            <a:endParaRPr lang="en-US"/>
          </a:p>
        </p:txBody>
      </p:sp>
    </p:spTree>
    <p:extLst>
      <p:ext uri="{BB962C8B-B14F-4D97-AF65-F5344CB8AC3E}">
        <p14:creationId xmlns:p14="http://schemas.microsoft.com/office/powerpoint/2010/main" val="3276436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97916EF-FE4B-42A9-8C6C-99336607B2F5}" type="datetimeFigureOut">
              <a:rPr lang="en-US" smtClean="0"/>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8F6240-606A-43FE-960E-9BB2C3774A91}" type="slidenum">
              <a:rPr lang="en-US" smtClean="0"/>
              <a:t>‹#›</a:t>
            </a:fld>
            <a:endParaRPr lang="en-US"/>
          </a:p>
        </p:txBody>
      </p:sp>
    </p:spTree>
    <p:extLst>
      <p:ext uri="{BB962C8B-B14F-4D97-AF65-F5344CB8AC3E}">
        <p14:creationId xmlns:p14="http://schemas.microsoft.com/office/powerpoint/2010/main" val="800028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97916EF-FE4B-42A9-8C6C-99336607B2F5}" type="datetimeFigureOut">
              <a:rPr lang="en-US" smtClean="0"/>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8F6240-606A-43FE-960E-9BB2C3774A91}" type="slidenum">
              <a:rPr lang="en-US" smtClean="0"/>
              <a:t>‹#›</a:t>
            </a:fld>
            <a:endParaRPr lang="en-US"/>
          </a:p>
        </p:txBody>
      </p:sp>
    </p:spTree>
    <p:extLst>
      <p:ext uri="{BB962C8B-B14F-4D97-AF65-F5344CB8AC3E}">
        <p14:creationId xmlns:p14="http://schemas.microsoft.com/office/powerpoint/2010/main" val="1337795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7916EF-FE4B-42A9-8C6C-99336607B2F5}"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8F6240-606A-43FE-960E-9BB2C3774A91}" type="slidenum">
              <a:rPr lang="en-US" smtClean="0"/>
              <a:t>‹#›</a:t>
            </a:fld>
            <a:endParaRPr lang="en-US"/>
          </a:p>
        </p:txBody>
      </p:sp>
    </p:spTree>
    <p:extLst>
      <p:ext uri="{BB962C8B-B14F-4D97-AF65-F5344CB8AC3E}">
        <p14:creationId xmlns:p14="http://schemas.microsoft.com/office/powerpoint/2010/main" val="3146972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7916EF-FE4B-42A9-8C6C-99336607B2F5}"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8F6240-606A-43FE-960E-9BB2C3774A91}" type="slidenum">
              <a:rPr lang="en-US" smtClean="0"/>
              <a:t>‹#›</a:t>
            </a:fld>
            <a:endParaRPr lang="en-US"/>
          </a:p>
        </p:txBody>
      </p:sp>
    </p:spTree>
    <p:extLst>
      <p:ext uri="{BB962C8B-B14F-4D97-AF65-F5344CB8AC3E}">
        <p14:creationId xmlns:p14="http://schemas.microsoft.com/office/powerpoint/2010/main" val="1003315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8/20/2023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8/20/2023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8/20/2023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597916EF-FE4B-42A9-8C6C-99336607B2F5}" type="datetimeFigureOut">
              <a:rPr lang="en-US" smtClean="0"/>
              <a:t>8/20/2023</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768F6240-606A-43FE-960E-9BB2C3774A91}" type="slidenum">
              <a:rPr lang="en-US" smtClean="0"/>
              <a:t>‹#›</a:t>
            </a:fld>
            <a:endParaRPr lang="en-US"/>
          </a:p>
        </p:txBody>
      </p:sp>
    </p:spTree>
    <p:extLst>
      <p:ext uri="{BB962C8B-B14F-4D97-AF65-F5344CB8AC3E}">
        <p14:creationId xmlns:p14="http://schemas.microsoft.com/office/powerpoint/2010/main" val="18500714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taccess.wtamu.edu/files/travel/docs/policy_on_mileage_reimbursement.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wtamu.edu/academics/college-education-social-sciences/about_coess/faculty-resources.html"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taccess.wtamu.edu/trave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taccess.wtamu.edu/travel/" TargetMode="External"/><Relationship Id="rId1" Type="http://schemas.openxmlformats.org/officeDocument/2006/relationships/slideLayout" Target="../slideLayouts/slideLayout13.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logo of a college&#10;&#10;Description automatically generated">
            <a:extLst>
              <a:ext uri="{FF2B5EF4-FFF2-40B4-BE49-F238E27FC236}">
                <a16:creationId xmlns:a16="http://schemas.microsoft.com/office/drawing/2014/main" id="{DAB8F493-868C-2659-6EE0-6559765C87D4}"/>
              </a:ext>
            </a:extLst>
          </p:cNvPr>
          <p:cNvPicPr>
            <a:picLocks noChangeAspect="1"/>
          </p:cNvPicPr>
          <p:nvPr/>
        </p:nvPicPr>
        <p:blipFill>
          <a:blip r:embed="rId2"/>
          <a:stretch>
            <a:fillRect/>
          </a:stretch>
        </p:blipFill>
        <p:spPr>
          <a:xfrm>
            <a:off x="7758545" y="1369118"/>
            <a:ext cx="3789988" cy="3789988"/>
          </a:xfrm>
          <a:prstGeom prst="rect">
            <a:avLst/>
          </a:prstGeom>
        </p:spPr>
      </p:pic>
      <p:sp>
        <p:nvSpPr>
          <p:cNvPr id="37" name="Freeform 7">
            <a:extLst>
              <a:ext uri="{FF2B5EF4-FFF2-40B4-BE49-F238E27FC236}">
                <a16:creationId xmlns:a16="http://schemas.microsoft.com/office/drawing/2014/main" id="{94C3F6B3-69A5-4B7A-A963-2E85401776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15445" y="3129803"/>
            <a:ext cx="7965140" cy="3562350"/>
          </a:xfrm>
        </p:spPr>
        <p:txBody>
          <a:bodyPr vert="horz" lIns="91440" tIns="45720" rIns="91440" bIns="45720" rtlCol="0" anchor="ctr">
            <a:normAutofit/>
          </a:bodyPr>
          <a:lstStyle/>
          <a:p>
            <a:br>
              <a:rPr lang="en-US" sz="4200" kern="1200" dirty="0"/>
            </a:br>
            <a:r>
              <a:rPr lang="en-US" sz="4200" kern="1200" dirty="0">
                <a:solidFill>
                  <a:schemeClr val="bg1"/>
                </a:solidFill>
                <a:latin typeface="+mj-lt"/>
                <a:ea typeface="+mj-ea"/>
                <a:cs typeface="+mj-cs"/>
              </a:rPr>
              <a:t>Terry B. Rogers </a:t>
            </a:r>
            <a:br>
              <a:rPr lang="en-US" sz="4200" dirty="0">
                <a:solidFill>
                  <a:schemeClr val="bg1"/>
                </a:solidFill>
              </a:rPr>
            </a:br>
            <a:r>
              <a:rPr lang="en-US" sz="4200" kern="1200" dirty="0">
                <a:solidFill>
                  <a:schemeClr val="bg1"/>
                </a:solidFill>
                <a:latin typeface="+mj-lt"/>
                <a:ea typeface="+mj-ea"/>
                <a:cs typeface="+mj-cs"/>
              </a:rPr>
              <a:t>College of Education </a:t>
            </a:r>
            <a:br>
              <a:rPr lang="en-US" sz="4200" dirty="0">
                <a:solidFill>
                  <a:schemeClr val="bg1"/>
                </a:solidFill>
              </a:rPr>
            </a:br>
            <a:r>
              <a:rPr lang="en-US" sz="4200" kern="1200" dirty="0">
                <a:solidFill>
                  <a:schemeClr val="bg1"/>
                </a:solidFill>
                <a:latin typeface="+mj-lt"/>
                <a:ea typeface="+mj-ea"/>
                <a:cs typeface="+mj-cs"/>
              </a:rPr>
              <a:t>and Social Sciences </a:t>
            </a:r>
            <a:br>
              <a:rPr lang="en-US" sz="4200" kern="1200" dirty="0"/>
            </a:br>
            <a:r>
              <a:rPr lang="en-US" sz="4200" kern="1200" dirty="0">
                <a:solidFill>
                  <a:schemeClr val="bg1"/>
                </a:solidFill>
                <a:latin typeface="+mj-lt"/>
                <a:ea typeface="+mj-ea"/>
                <a:cs typeface="+mj-cs"/>
              </a:rPr>
              <a:t>Travel </a:t>
            </a:r>
            <a:r>
              <a:rPr lang="en-US" sz="4200" dirty="0">
                <a:solidFill>
                  <a:schemeClr val="bg1"/>
                </a:solidFill>
              </a:rPr>
              <a:t>Processes</a:t>
            </a:r>
            <a:r>
              <a:rPr lang="en-US" sz="4200" kern="1200" dirty="0">
                <a:solidFill>
                  <a:schemeClr val="bg1"/>
                </a:solidFill>
                <a:latin typeface="+mj-lt"/>
                <a:ea typeface="+mj-ea"/>
                <a:cs typeface="+mj-cs"/>
              </a:rPr>
              <a:t> and Procedures</a:t>
            </a:r>
          </a:p>
          <a:p>
            <a:endParaRPr lang="en-US" sz="4200" kern="1200">
              <a:solidFill>
                <a:schemeClr val="bg1"/>
              </a:solidFill>
              <a:latin typeface="+mj-lt"/>
              <a:ea typeface="+mj-ea"/>
              <a:cs typeface="+mj-cs"/>
            </a:endParaRPr>
          </a:p>
        </p:txBody>
      </p:sp>
    </p:spTree>
    <p:extLst>
      <p:ext uri="{BB962C8B-B14F-4D97-AF65-F5344CB8AC3E}">
        <p14:creationId xmlns:p14="http://schemas.microsoft.com/office/powerpoint/2010/main" val="1098572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7DBE3-E892-0796-89C0-A6E166846F03}"/>
              </a:ext>
            </a:extLst>
          </p:cNvPr>
          <p:cNvSpPr>
            <a:spLocks noGrp="1"/>
          </p:cNvSpPr>
          <p:nvPr>
            <p:ph type="title"/>
          </p:nvPr>
        </p:nvSpPr>
        <p:spPr>
          <a:xfrm>
            <a:off x="838200" y="158937"/>
            <a:ext cx="10515600" cy="1137304"/>
          </a:xfrm>
        </p:spPr>
        <p:txBody>
          <a:bodyPr>
            <a:normAutofit/>
          </a:bodyPr>
          <a:lstStyle/>
          <a:p>
            <a:pPr algn="ctr"/>
            <a:r>
              <a:rPr lang="en-US" sz="3600" dirty="0">
                <a:latin typeface="Century Schoolbook"/>
                <a:cs typeface="Calibri Light"/>
              </a:rPr>
              <a:t>Faculty Travel</a:t>
            </a:r>
          </a:p>
        </p:txBody>
      </p:sp>
      <p:sp>
        <p:nvSpPr>
          <p:cNvPr id="3" name="Content Placeholder 2">
            <a:extLst>
              <a:ext uri="{FF2B5EF4-FFF2-40B4-BE49-F238E27FC236}">
                <a16:creationId xmlns:a16="http://schemas.microsoft.com/office/drawing/2014/main" id="{ED31FD45-29B3-D8AC-9062-E84B914EF9A3}"/>
              </a:ext>
            </a:extLst>
          </p:cNvPr>
          <p:cNvSpPr>
            <a:spLocks noGrp="1"/>
          </p:cNvSpPr>
          <p:nvPr>
            <p:ph idx="1"/>
          </p:nvPr>
        </p:nvSpPr>
        <p:spPr>
          <a:xfrm>
            <a:off x="703730" y="1350496"/>
            <a:ext cx="11024836" cy="5032655"/>
          </a:xfrm>
          <a:ln w="28575">
            <a:solidFill>
              <a:srgbClr val="0070C0"/>
            </a:solidFill>
          </a:ln>
        </p:spPr>
        <p:txBody>
          <a:bodyPr vert="horz" lIns="91440" tIns="45720" rIns="91440" bIns="45720" rtlCol="0" anchor="t">
            <a:normAutofit/>
          </a:bodyPr>
          <a:lstStyle/>
          <a:p>
            <a:pPr marL="342900" indent="-342900">
              <a:lnSpc>
                <a:spcPct val="95000"/>
              </a:lnSpc>
              <a:spcBef>
                <a:spcPts val="1400"/>
              </a:spcBef>
              <a:spcAft>
                <a:spcPts val="200"/>
              </a:spcAft>
            </a:pPr>
            <a:r>
              <a:rPr lang="en-US" sz="2000" dirty="0">
                <a:latin typeface="Arial"/>
                <a:cs typeface="Arial"/>
              </a:rPr>
              <a:t>Faculty must use their own personal CBA card for all travel expenses. </a:t>
            </a:r>
          </a:p>
          <a:p>
            <a:pPr marL="0" indent="0">
              <a:lnSpc>
                <a:spcPct val="95000"/>
              </a:lnSpc>
              <a:spcBef>
                <a:spcPts val="1400"/>
              </a:spcBef>
              <a:spcAft>
                <a:spcPts val="200"/>
              </a:spcAft>
              <a:buNone/>
            </a:pPr>
            <a:endParaRPr lang="en-US" sz="1800" dirty="0">
              <a:latin typeface="Arial"/>
              <a:cs typeface="Arial"/>
            </a:endParaRPr>
          </a:p>
          <a:p>
            <a:pPr marL="342900" indent="-342900">
              <a:lnSpc>
                <a:spcPct val="95000"/>
              </a:lnSpc>
              <a:spcBef>
                <a:spcPts val="1400"/>
              </a:spcBef>
              <a:spcAft>
                <a:spcPts val="200"/>
              </a:spcAft>
            </a:pPr>
            <a:endParaRPr lang="en-US" sz="1800" dirty="0">
              <a:latin typeface="Arial"/>
              <a:cs typeface="Arial"/>
            </a:endParaRPr>
          </a:p>
          <a:p>
            <a:pPr marL="0" indent="0">
              <a:lnSpc>
                <a:spcPct val="95000"/>
              </a:lnSpc>
              <a:spcBef>
                <a:spcPts val="1400"/>
              </a:spcBef>
              <a:spcAft>
                <a:spcPts val="200"/>
              </a:spcAft>
              <a:buNone/>
            </a:pPr>
            <a:endParaRPr lang="en-US" sz="1800" dirty="0">
              <a:latin typeface="Arial"/>
              <a:cs typeface="Arial"/>
            </a:endParaRPr>
          </a:p>
          <a:p>
            <a:pPr marL="0" indent="0">
              <a:lnSpc>
                <a:spcPct val="95000"/>
              </a:lnSpc>
              <a:spcBef>
                <a:spcPts val="1400"/>
              </a:spcBef>
              <a:spcAft>
                <a:spcPts val="200"/>
              </a:spcAft>
              <a:buNone/>
            </a:pPr>
            <a:endParaRPr lang="en-US" sz="1800" dirty="0">
              <a:latin typeface="Arial"/>
              <a:cs typeface="Arial"/>
            </a:endParaRPr>
          </a:p>
          <a:p>
            <a:pPr marL="0" indent="0">
              <a:lnSpc>
                <a:spcPct val="95000"/>
              </a:lnSpc>
              <a:spcBef>
                <a:spcPts val="1400"/>
              </a:spcBef>
              <a:spcAft>
                <a:spcPts val="200"/>
              </a:spcAft>
              <a:buNone/>
            </a:pPr>
            <a:endParaRPr lang="en-US" sz="1800" dirty="0">
              <a:latin typeface="Arial"/>
              <a:cs typeface="Arial"/>
            </a:endParaRPr>
          </a:p>
          <a:p>
            <a:pPr marL="0" indent="0">
              <a:lnSpc>
                <a:spcPct val="95000"/>
              </a:lnSpc>
              <a:spcBef>
                <a:spcPts val="1400"/>
              </a:spcBef>
              <a:spcAft>
                <a:spcPts val="200"/>
              </a:spcAft>
              <a:buNone/>
            </a:pPr>
            <a:endParaRPr lang="en-US" sz="1800" dirty="0">
              <a:latin typeface="Arial"/>
              <a:cs typeface="Arial"/>
            </a:endParaRPr>
          </a:p>
          <a:p>
            <a:pPr>
              <a:lnSpc>
                <a:spcPct val="95000"/>
              </a:lnSpc>
              <a:spcBef>
                <a:spcPts val="1400"/>
              </a:spcBef>
              <a:spcAft>
                <a:spcPts val="200"/>
              </a:spcAft>
            </a:pPr>
            <a:r>
              <a:rPr lang="en-US" sz="2000" dirty="0">
                <a:latin typeface="Arial"/>
                <a:cs typeface="Arial"/>
              </a:rPr>
              <a:t>You will not be reimbursed for travel expenses. Mileage only will be reimbursed according to the Mileage Reimbursement policy: </a:t>
            </a:r>
            <a:endParaRPr lang="en-US" sz="2000">
              <a:cs typeface="Calibri"/>
            </a:endParaRPr>
          </a:p>
          <a:p>
            <a:pPr marL="0" indent="0">
              <a:lnSpc>
                <a:spcPct val="95000"/>
              </a:lnSpc>
              <a:spcBef>
                <a:spcPts val="1400"/>
              </a:spcBef>
              <a:spcAft>
                <a:spcPts val="200"/>
              </a:spcAft>
              <a:buNone/>
            </a:pPr>
            <a:r>
              <a:rPr lang="en-US" sz="2000" b="1" dirty="0">
                <a:solidFill>
                  <a:srgbClr val="0070C0"/>
                </a:solidFill>
                <a:latin typeface="Arial"/>
                <a:cs typeface="Arial"/>
                <a:hlinkClick r:id="rId2">
                  <a:extLst>
                    <a:ext uri="{A12FA001-AC4F-418D-AE19-62706E023703}">
                      <ahyp:hlinkClr xmlns:ahyp="http://schemas.microsoft.com/office/drawing/2018/hyperlinkcolor" val="tx"/>
                    </a:ext>
                  </a:extLst>
                </a:hlinkClick>
              </a:rPr>
              <a:t>https://wtaccess.wtamu.edu/files/travel/docs/policy_on_mileage_reimbursement.html</a:t>
            </a:r>
            <a:endParaRPr lang="en-US">
              <a:cs typeface="Calibri" panose="020F0502020204030204"/>
            </a:endParaRPr>
          </a:p>
        </p:txBody>
      </p:sp>
      <p:pic>
        <p:nvPicPr>
          <p:cNvPr id="4" name="Picture 3" descr="A close-up of a credit card&#10;&#10;Description automatically generated">
            <a:extLst>
              <a:ext uri="{FF2B5EF4-FFF2-40B4-BE49-F238E27FC236}">
                <a16:creationId xmlns:a16="http://schemas.microsoft.com/office/drawing/2014/main" id="{616A1C12-4905-1920-3F5D-2388040EFCB0}"/>
              </a:ext>
            </a:extLst>
          </p:cNvPr>
          <p:cNvPicPr>
            <a:picLocks noChangeAspect="1"/>
          </p:cNvPicPr>
          <p:nvPr/>
        </p:nvPicPr>
        <p:blipFill>
          <a:blip r:embed="rId3"/>
          <a:stretch>
            <a:fillRect/>
          </a:stretch>
        </p:blipFill>
        <p:spPr>
          <a:xfrm>
            <a:off x="3792070" y="1872010"/>
            <a:ext cx="4285129" cy="2378873"/>
          </a:xfrm>
          <a:prstGeom prst="rect">
            <a:avLst/>
          </a:prstGeom>
        </p:spPr>
      </p:pic>
    </p:spTree>
    <p:extLst>
      <p:ext uri="{BB962C8B-B14F-4D97-AF65-F5344CB8AC3E}">
        <p14:creationId xmlns:p14="http://schemas.microsoft.com/office/powerpoint/2010/main" val="2310143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77612-202B-AC7A-5979-021C7FF4E2DB}"/>
              </a:ext>
            </a:extLst>
          </p:cNvPr>
          <p:cNvSpPr>
            <a:spLocks noGrp="1"/>
          </p:cNvSpPr>
          <p:nvPr>
            <p:ph type="title"/>
          </p:nvPr>
        </p:nvSpPr>
        <p:spPr>
          <a:xfrm>
            <a:off x="1219006" y="-849"/>
            <a:ext cx="5997678" cy="606735"/>
          </a:xfrm>
        </p:spPr>
        <p:txBody>
          <a:bodyPr>
            <a:normAutofit/>
          </a:bodyPr>
          <a:lstStyle/>
          <a:p>
            <a:pPr algn="ctr"/>
            <a:r>
              <a:rPr lang="en-US" sz="3600" dirty="0"/>
              <a:t>Travel Process</a:t>
            </a:r>
          </a:p>
        </p:txBody>
      </p:sp>
      <p:sp>
        <p:nvSpPr>
          <p:cNvPr id="9" name="Rectangle 8">
            <a:extLst>
              <a:ext uri="{FF2B5EF4-FFF2-40B4-BE49-F238E27FC236}">
                <a16:creationId xmlns:a16="http://schemas.microsoft.com/office/drawing/2014/main" id="{60C2BF78-EE5B-49C7-ADD9-58CDBD13E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48B7F999-08D3-23AC-0866-E5270FC81DD5}"/>
              </a:ext>
            </a:extLst>
          </p:cNvPr>
          <p:cNvSpPr>
            <a:spLocks noGrp="1"/>
          </p:cNvSpPr>
          <p:nvPr>
            <p:ph idx="1"/>
          </p:nvPr>
        </p:nvSpPr>
        <p:spPr>
          <a:xfrm>
            <a:off x="991266" y="922320"/>
            <a:ext cx="6592820" cy="5780333"/>
          </a:xfrm>
        </p:spPr>
        <p:txBody>
          <a:bodyPr vert="horz" lIns="91440" tIns="45720" rIns="91440" bIns="45720" rtlCol="0" anchor="t">
            <a:noAutofit/>
          </a:bodyPr>
          <a:lstStyle/>
          <a:p>
            <a:pPr marL="0" indent="0">
              <a:buNone/>
            </a:pPr>
            <a:endParaRPr lang="en-US" dirty="0">
              <a:solidFill>
                <a:srgbClr val="000000"/>
              </a:solidFill>
              <a:latin typeface="Arial"/>
              <a:cs typeface="Arial"/>
            </a:endParaRPr>
          </a:p>
          <a:p>
            <a:pPr marL="342900" indent="-342900"/>
            <a:r>
              <a:rPr lang="en-US" sz="2000" dirty="0">
                <a:latin typeface="Arial"/>
                <a:cs typeface="Arial"/>
              </a:rPr>
              <a:t>First submit a "Conference Travel Request Form" to obtain approval and allocation account number from your department head. Please complete all requests for the year prior to Nov. 1. </a:t>
            </a:r>
            <a:endParaRPr lang="en-US" sz="2000">
              <a:latin typeface="Century Schoolbook" panose="02040604050505020304"/>
              <a:cs typeface="Arial"/>
            </a:endParaRPr>
          </a:p>
          <a:p>
            <a:pPr marL="0" indent="0">
              <a:buNone/>
            </a:pPr>
            <a:r>
              <a:rPr lang="en-US" sz="2000" b="1" dirty="0">
                <a:solidFill>
                  <a:srgbClr val="0070C0"/>
                </a:solidFill>
                <a:latin typeface="Arial"/>
                <a:ea typeface="+mn-lt"/>
                <a:cs typeface="Arial"/>
                <a:hlinkClick r:id="rId2">
                  <a:extLst>
                    <a:ext uri="{A12FA001-AC4F-418D-AE19-62706E023703}">
                      <ahyp:hlinkClr xmlns:ahyp="http://schemas.microsoft.com/office/drawing/2018/hyperlinkcolor" val="tx"/>
                    </a:ext>
                  </a:extLst>
                </a:hlinkClick>
              </a:rPr>
              <a:t>https://www.wtamu.edu/academics/college-education-social-sciences/about_coess/faculty-resources.html</a:t>
            </a:r>
            <a:endParaRPr lang="en-US" sz="2000" b="1">
              <a:solidFill>
                <a:srgbClr val="0070C0"/>
              </a:solidFill>
            </a:endParaRPr>
          </a:p>
          <a:p>
            <a:pPr>
              <a:spcBef>
                <a:spcPts val="1000"/>
              </a:spcBef>
              <a:spcAft>
                <a:spcPts val="0"/>
              </a:spcAft>
              <a:buFont typeface="Arial"/>
              <a:buChar char="•"/>
            </a:pPr>
            <a:r>
              <a:rPr lang="en-US" sz="2000" u="sng" dirty="0">
                <a:latin typeface="Arial"/>
                <a:cs typeface="Arial"/>
              </a:rPr>
              <a:t>Before</a:t>
            </a:r>
            <a:r>
              <a:rPr lang="en-US" sz="2000" dirty="0">
                <a:latin typeface="Arial"/>
                <a:cs typeface="Arial"/>
              </a:rPr>
              <a:t> you leave for conference travel, you must submit the "Notice of Absence Form" (link currently found on Department webpage).</a:t>
            </a:r>
          </a:p>
          <a:p>
            <a:pPr marL="0" indent="0">
              <a:spcBef>
                <a:spcPts val="1000"/>
              </a:spcBef>
              <a:spcAft>
                <a:spcPts val="0"/>
              </a:spcAft>
              <a:buNone/>
            </a:pPr>
            <a:r>
              <a:rPr lang="en-US" sz="2000" b="1" dirty="0">
                <a:solidFill>
                  <a:srgbClr val="0070C0"/>
                </a:solidFill>
                <a:latin typeface="Arial"/>
                <a:cs typeface="Arial"/>
                <a:hlinkClick r:id="rId2">
                  <a:extLst>
                    <a:ext uri="{A12FA001-AC4F-418D-AE19-62706E023703}">
                      <ahyp:hlinkClr xmlns:ahyp="http://schemas.microsoft.com/office/drawing/2018/hyperlinkcolor" val="tx"/>
                    </a:ext>
                  </a:extLst>
                </a:hlinkClick>
              </a:rPr>
              <a:t>https://www.wtamu.edu/academics/college-education-social-sciences/about_coess/faculty-resources.html</a:t>
            </a:r>
            <a:endParaRPr lang="en-US" sz="2000" dirty="0">
              <a:solidFill>
                <a:srgbClr val="0070C0"/>
              </a:solidFill>
            </a:endParaRPr>
          </a:p>
          <a:p>
            <a:endParaRPr lang="en-US" dirty="0"/>
          </a:p>
        </p:txBody>
      </p:sp>
      <p:pic>
        <p:nvPicPr>
          <p:cNvPr id="4" name="Picture 3" descr="White airplane toy flying above clouds under sun rays">
            <a:extLst>
              <a:ext uri="{FF2B5EF4-FFF2-40B4-BE49-F238E27FC236}">
                <a16:creationId xmlns:a16="http://schemas.microsoft.com/office/drawing/2014/main" id="{3F26942F-FD4F-083D-3732-180ACA72B389}"/>
              </a:ext>
            </a:extLst>
          </p:cNvPr>
          <p:cNvPicPr>
            <a:picLocks noChangeAspect="1"/>
          </p:cNvPicPr>
          <p:nvPr/>
        </p:nvPicPr>
        <p:blipFill rotWithShape="1">
          <a:blip r:embed="rId3"/>
          <a:srcRect l="32932" r="19571" b="1"/>
          <a:stretch/>
        </p:blipFill>
        <p:spPr>
          <a:xfrm>
            <a:off x="7661128" y="-35848"/>
            <a:ext cx="4530872" cy="6893848"/>
          </a:xfrm>
          <a:prstGeom prst="rect">
            <a:avLst/>
          </a:prstGeom>
        </p:spPr>
      </p:pic>
    </p:spTree>
    <p:extLst>
      <p:ext uri="{BB962C8B-B14F-4D97-AF65-F5344CB8AC3E}">
        <p14:creationId xmlns:p14="http://schemas.microsoft.com/office/powerpoint/2010/main" val="2776761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58CA58-6D11-AB28-F6DE-340E31E79F21}"/>
              </a:ext>
            </a:extLst>
          </p:cNvPr>
          <p:cNvSpPr>
            <a:spLocks noGrp="1"/>
          </p:cNvSpPr>
          <p:nvPr>
            <p:ph type="title"/>
          </p:nvPr>
        </p:nvSpPr>
        <p:spPr>
          <a:xfrm>
            <a:off x="996028" y="60862"/>
            <a:ext cx="5313689" cy="690471"/>
          </a:xfrm>
        </p:spPr>
        <p:txBody>
          <a:bodyPr anchor="b">
            <a:normAutofit/>
          </a:bodyPr>
          <a:lstStyle/>
          <a:p>
            <a:pPr algn="ctr"/>
            <a:r>
              <a:rPr lang="en-US" sz="3600" dirty="0">
                <a:latin typeface="Century Schoolbook"/>
              </a:rPr>
              <a:t>Travel Process</a:t>
            </a:r>
            <a:endParaRPr lang="en-US" sz="3600" dirty="0">
              <a:cs typeface="Calibri Light"/>
            </a:endParaRPr>
          </a:p>
        </p:txBody>
      </p:sp>
      <p:sp>
        <p:nvSpPr>
          <p:cNvPr id="3" name="Content Placeholder 2">
            <a:extLst>
              <a:ext uri="{FF2B5EF4-FFF2-40B4-BE49-F238E27FC236}">
                <a16:creationId xmlns:a16="http://schemas.microsoft.com/office/drawing/2014/main" id="{03DCB2BC-366B-8AC5-1380-9AC63B285DA6}"/>
              </a:ext>
            </a:extLst>
          </p:cNvPr>
          <p:cNvSpPr>
            <a:spLocks noGrp="1"/>
          </p:cNvSpPr>
          <p:nvPr>
            <p:ph idx="1"/>
          </p:nvPr>
        </p:nvSpPr>
        <p:spPr>
          <a:xfrm>
            <a:off x="543345" y="841789"/>
            <a:ext cx="6398029" cy="5951423"/>
          </a:xfrm>
        </p:spPr>
        <p:txBody>
          <a:bodyPr vert="horz" lIns="91440" tIns="45720" rIns="91440" bIns="45720" rtlCol="0" anchor="t">
            <a:normAutofit/>
          </a:bodyPr>
          <a:lstStyle/>
          <a:p>
            <a:r>
              <a:rPr lang="en-US" sz="2000" dirty="0">
                <a:latin typeface="Arial"/>
                <a:cs typeface="Arial"/>
              </a:rPr>
              <a:t>While traveling, use your CBA card for eligible expenses.  Be mindful of the per diem rates for meals and lodging, and the policies on tips and gratuities (found on the WTAMU Faculty Travel Policy Intranet webpage).</a:t>
            </a:r>
          </a:p>
          <a:p>
            <a:pPr marL="0" indent="0">
              <a:buNone/>
            </a:pPr>
            <a:r>
              <a:rPr lang="en-US" sz="2000" b="1" dirty="0">
                <a:solidFill>
                  <a:srgbClr val="0070C0"/>
                </a:solidFill>
                <a:latin typeface="Arial"/>
                <a:cs typeface="Arial"/>
                <a:hlinkClick r:id="rId2">
                  <a:extLst>
                    <a:ext uri="{A12FA001-AC4F-418D-AE19-62706E023703}">
                      <ahyp:hlinkClr xmlns:ahyp="http://schemas.microsoft.com/office/drawing/2018/hyperlinkcolor" val="tx"/>
                    </a:ext>
                  </a:extLst>
                </a:hlinkClick>
              </a:rPr>
              <a:t>https://wtaccess.wtamu.edu/travel/</a:t>
            </a:r>
            <a:endParaRPr lang="en-US" sz="2000" b="1" dirty="0">
              <a:solidFill>
                <a:srgbClr val="0070C0"/>
              </a:solidFill>
              <a:cs typeface="Calibri"/>
            </a:endParaRPr>
          </a:p>
          <a:p>
            <a:pPr marL="0" indent="0">
              <a:buNone/>
            </a:pPr>
            <a:endParaRPr lang="en-US" sz="2000" b="1" dirty="0">
              <a:latin typeface="Arial"/>
              <a:cs typeface="Arial"/>
            </a:endParaRPr>
          </a:p>
          <a:p>
            <a:pPr>
              <a:spcBef>
                <a:spcPts val="1400"/>
              </a:spcBef>
              <a:spcAft>
                <a:spcPts val="200"/>
              </a:spcAft>
              <a:buFont typeface="Arial"/>
              <a:buChar char="•"/>
            </a:pPr>
            <a:r>
              <a:rPr lang="en-US" sz="2000" dirty="0">
                <a:latin typeface="Arial"/>
                <a:cs typeface="Arial"/>
              </a:rPr>
              <a:t>When traveling in Texas, do not pay state tax for hotels or food.  Complete Hotel Tax Exemption form and give to hotel personnel and use the tax-exempt card.  If taxes are paid you will be required to reimburse the University. Hotel Tax Exemption Form can be found under "Forms" (3</a:t>
            </a:r>
            <a:r>
              <a:rPr lang="en-US" sz="2000" baseline="30000" dirty="0">
                <a:latin typeface="Arial"/>
                <a:cs typeface="Arial"/>
              </a:rPr>
              <a:t>rd</a:t>
            </a:r>
            <a:r>
              <a:rPr lang="en-US" sz="2000" dirty="0">
                <a:latin typeface="Arial"/>
                <a:cs typeface="Arial"/>
              </a:rPr>
              <a:t> bullet):</a:t>
            </a:r>
          </a:p>
          <a:p>
            <a:pPr marL="0" indent="0">
              <a:spcBef>
                <a:spcPts val="1400"/>
              </a:spcBef>
              <a:spcAft>
                <a:spcPts val="200"/>
              </a:spcAft>
              <a:buNone/>
            </a:pPr>
            <a:r>
              <a:rPr lang="en-US" sz="2000" b="1" dirty="0">
                <a:solidFill>
                  <a:srgbClr val="0070C0"/>
                </a:solidFill>
                <a:latin typeface="Arial"/>
                <a:cs typeface="Arial"/>
                <a:hlinkClick r:id="rId2">
                  <a:extLst>
                    <a:ext uri="{A12FA001-AC4F-418D-AE19-62706E023703}">
                      <ahyp:hlinkClr xmlns:ahyp="http://schemas.microsoft.com/office/drawing/2018/hyperlinkcolor" val="tx"/>
                    </a:ext>
                  </a:extLst>
                </a:hlinkClick>
              </a:rPr>
              <a:t>https://wtaccess.wtamu.edu/travel/</a:t>
            </a:r>
            <a:r>
              <a:rPr lang="en-US" sz="2000" b="1" dirty="0">
                <a:solidFill>
                  <a:srgbClr val="0070C0"/>
                </a:solidFill>
                <a:latin typeface="Arial"/>
                <a:cs typeface="Arial"/>
              </a:rPr>
              <a:t> </a:t>
            </a:r>
            <a:endParaRPr lang="en-US" sz="2000" dirty="0">
              <a:solidFill>
                <a:srgbClr val="0070C0"/>
              </a:solidFill>
              <a:latin typeface="Arial"/>
              <a:cs typeface="Arial"/>
            </a:endParaRPr>
          </a:p>
          <a:p>
            <a:pPr marL="0" indent="0">
              <a:spcBef>
                <a:spcPts val="1400"/>
              </a:spcBef>
              <a:spcAft>
                <a:spcPts val="200"/>
              </a:spcAft>
              <a:buNone/>
            </a:pPr>
            <a:endParaRPr lang="en-US" sz="2000" b="1" dirty="0">
              <a:solidFill>
                <a:srgbClr val="0070C0"/>
              </a:solidFill>
              <a:latin typeface="Arial"/>
              <a:cs typeface="Arial"/>
            </a:endParaRPr>
          </a:p>
          <a:p>
            <a:pPr>
              <a:spcBef>
                <a:spcPts val="1400"/>
              </a:spcBef>
              <a:spcAft>
                <a:spcPts val="200"/>
              </a:spcAft>
              <a:buFont typeface="Arial"/>
              <a:buChar char="•"/>
            </a:pPr>
            <a:r>
              <a:rPr lang="en-US" sz="2000" dirty="0">
                <a:latin typeface="Arial"/>
                <a:cs typeface="Arial"/>
              </a:rPr>
              <a:t>Keep copies of </a:t>
            </a:r>
            <a:r>
              <a:rPr lang="en-US" sz="2000" u="sng" dirty="0">
                <a:latin typeface="Arial"/>
                <a:cs typeface="Arial"/>
              </a:rPr>
              <a:t>all </a:t>
            </a:r>
            <a:r>
              <a:rPr lang="en-US" sz="2000" dirty="0">
                <a:latin typeface="Arial"/>
                <a:cs typeface="Arial"/>
              </a:rPr>
              <a:t>receipts when traveling.</a:t>
            </a:r>
            <a:endParaRPr lang="en-US" sz="2000" dirty="0">
              <a:cs typeface="Calibri"/>
            </a:endParaRPr>
          </a:p>
        </p:txBody>
      </p:sp>
      <p:sp>
        <p:nvSpPr>
          <p:cNvPr id="19" name="Rectangle 18">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wooden sign with a beach in the background&#10;&#10;Description automatically generated">
            <a:extLst>
              <a:ext uri="{FF2B5EF4-FFF2-40B4-BE49-F238E27FC236}">
                <a16:creationId xmlns:a16="http://schemas.microsoft.com/office/drawing/2014/main" id="{D3F66F4B-9E7F-D5B1-A202-18403E3740C4}"/>
              </a:ext>
            </a:extLst>
          </p:cNvPr>
          <p:cNvPicPr>
            <a:picLocks noChangeAspect="1"/>
          </p:cNvPicPr>
          <p:nvPr/>
        </p:nvPicPr>
        <p:blipFill>
          <a:blip r:embed="rId3"/>
          <a:stretch>
            <a:fillRect/>
          </a:stretch>
        </p:blipFill>
        <p:spPr>
          <a:xfrm>
            <a:off x="7075967" y="1520640"/>
            <a:ext cx="5042819" cy="3277112"/>
          </a:xfrm>
          <a:prstGeom prst="rect">
            <a:avLst/>
          </a:prstGeom>
        </p:spPr>
      </p:pic>
    </p:spTree>
    <p:extLst>
      <p:ext uri="{BB962C8B-B14F-4D97-AF65-F5344CB8AC3E}">
        <p14:creationId xmlns:p14="http://schemas.microsoft.com/office/powerpoint/2010/main" val="2348700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77612-202B-AC7A-5979-021C7FF4E2DB}"/>
              </a:ext>
            </a:extLst>
          </p:cNvPr>
          <p:cNvSpPr>
            <a:spLocks noGrp="1"/>
          </p:cNvSpPr>
          <p:nvPr>
            <p:ph type="title"/>
          </p:nvPr>
        </p:nvSpPr>
        <p:spPr>
          <a:xfrm>
            <a:off x="1068305" y="1188154"/>
            <a:ext cx="9692640" cy="804194"/>
          </a:xfrm>
        </p:spPr>
        <p:txBody>
          <a:bodyPr>
            <a:normAutofit/>
          </a:bodyPr>
          <a:lstStyle/>
          <a:p>
            <a:pPr algn="ctr"/>
            <a:r>
              <a:rPr lang="en-US" sz="3600" dirty="0"/>
              <a:t>Travel Process</a:t>
            </a:r>
          </a:p>
        </p:txBody>
      </p:sp>
      <p:sp>
        <p:nvSpPr>
          <p:cNvPr id="3" name="Content Placeholder 2">
            <a:extLst>
              <a:ext uri="{FF2B5EF4-FFF2-40B4-BE49-F238E27FC236}">
                <a16:creationId xmlns:a16="http://schemas.microsoft.com/office/drawing/2014/main" id="{48B7F999-08D3-23AC-0866-E5270FC81DD5}"/>
              </a:ext>
            </a:extLst>
          </p:cNvPr>
          <p:cNvSpPr>
            <a:spLocks noGrp="1"/>
          </p:cNvSpPr>
          <p:nvPr>
            <p:ph idx="1"/>
          </p:nvPr>
        </p:nvSpPr>
        <p:spPr>
          <a:xfrm>
            <a:off x="360212" y="2996453"/>
            <a:ext cx="10608407" cy="3576952"/>
          </a:xfrm>
        </p:spPr>
        <p:txBody>
          <a:bodyPr vert="horz" lIns="91440" tIns="45720" rIns="91440" bIns="45720" rtlCol="0" anchor="t">
            <a:noAutofit/>
          </a:bodyPr>
          <a:lstStyle/>
          <a:p>
            <a:pPr marL="342900" indent="-342900"/>
            <a:r>
              <a:rPr lang="en-US" sz="2000" dirty="0">
                <a:latin typeface="Arial"/>
                <a:cs typeface="Arial"/>
              </a:rPr>
              <a:t>Allocate your CBA card as soon as you return from your trip and </a:t>
            </a:r>
            <a:r>
              <a:rPr lang="en-US" sz="2000" u="sng" dirty="0">
                <a:latin typeface="Arial"/>
                <a:cs typeface="Arial"/>
              </a:rPr>
              <a:t>before</a:t>
            </a:r>
            <a:r>
              <a:rPr lang="en-US" sz="2000" dirty="0">
                <a:latin typeface="Arial"/>
                <a:cs typeface="Arial"/>
              </a:rPr>
              <a:t> the monthly approval deadline.  Allocate by uploading your receipts into the </a:t>
            </a:r>
            <a:r>
              <a:rPr lang="en-US" sz="2000" dirty="0" err="1">
                <a:latin typeface="Arial"/>
                <a:cs typeface="Arial"/>
              </a:rPr>
              <a:t>CitiManager</a:t>
            </a:r>
            <a:r>
              <a:rPr lang="en-US" sz="2000" dirty="0">
                <a:latin typeface="Arial"/>
                <a:cs typeface="Arial"/>
              </a:rPr>
              <a:t> account and assigning the designated account number to each purchase charged to your CBA card. See instructions for allocating in the CBA Card Allocation Guide:</a:t>
            </a:r>
            <a:endParaRPr lang="en-US" sz="2000" dirty="0"/>
          </a:p>
          <a:p>
            <a:pPr marL="0" indent="0">
              <a:buNone/>
            </a:pPr>
            <a:r>
              <a:rPr lang="en-US" sz="2000" b="1" dirty="0">
                <a:solidFill>
                  <a:srgbClr val="0070C0"/>
                </a:solidFill>
                <a:latin typeface="Arial"/>
                <a:cs typeface="Arial"/>
                <a:hlinkClick r:id="rId2">
                  <a:extLst>
                    <a:ext uri="{A12FA001-AC4F-418D-AE19-62706E023703}">
                      <ahyp:hlinkClr xmlns:ahyp="http://schemas.microsoft.com/office/drawing/2018/hyperlinkcolor" val="tx"/>
                    </a:ext>
                  </a:extLst>
                </a:hlinkClick>
              </a:rPr>
              <a:t>https://wtaccess.wtamu.edu/travel/</a:t>
            </a:r>
            <a:r>
              <a:rPr lang="en-US" sz="2000" b="1" dirty="0">
                <a:solidFill>
                  <a:srgbClr val="0070C0"/>
                </a:solidFill>
                <a:latin typeface="Arial"/>
                <a:cs typeface="Arial"/>
              </a:rPr>
              <a:t> </a:t>
            </a:r>
            <a:endParaRPr lang="en-US" sz="2000" dirty="0">
              <a:solidFill>
                <a:srgbClr val="0070C0"/>
              </a:solidFill>
              <a:latin typeface="Arial"/>
              <a:cs typeface="Arial"/>
            </a:endParaRPr>
          </a:p>
          <a:p>
            <a:r>
              <a:rPr lang="en-US" sz="2000" dirty="0">
                <a:latin typeface="Arial"/>
                <a:cs typeface="Arial"/>
              </a:rPr>
              <a:t>When allocating, include a very detailed description of the purchase (Who, What, Where, When, and Why) for auditing purposes. Use the approved account number provided by your department head in the response provided in the Conference Travel Request Form. </a:t>
            </a:r>
            <a:endParaRPr lang="en-US" sz="2000" dirty="0"/>
          </a:p>
          <a:p>
            <a:endParaRPr lang="en-US"/>
          </a:p>
        </p:txBody>
      </p:sp>
      <p:pic>
        <p:nvPicPr>
          <p:cNvPr id="4" name="Picture 3" descr="Smiling person getting out of car">
            <a:extLst>
              <a:ext uri="{FF2B5EF4-FFF2-40B4-BE49-F238E27FC236}">
                <a16:creationId xmlns:a16="http://schemas.microsoft.com/office/drawing/2014/main" id="{54BC670B-0831-E5B2-EAD8-63BB779AFFB3}"/>
              </a:ext>
            </a:extLst>
          </p:cNvPr>
          <p:cNvPicPr>
            <a:picLocks noChangeAspect="1"/>
          </p:cNvPicPr>
          <p:nvPr/>
        </p:nvPicPr>
        <p:blipFill>
          <a:blip r:embed="rId3"/>
          <a:stretch>
            <a:fillRect/>
          </a:stretch>
        </p:blipFill>
        <p:spPr>
          <a:xfrm>
            <a:off x="653716" y="669675"/>
            <a:ext cx="2743200" cy="1828966"/>
          </a:xfrm>
          <a:prstGeom prst="rect">
            <a:avLst/>
          </a:prstGeom>
        </p:spPr>
      </p:pic>
      <p:pic>
        <p:nvPicPr>
          <p:cNvPr id="5" name="Picture 4" descr="Person rolling luggage">
            <a:extLst>
              <a:ext uri="{FF2B5EF4-FFF2-40B4-BE49-F238E27FC236}">
                <a16:creationId xmlns:a16="http://schemas.microsoft.com/office/drawing/2014/main" id="{628EA3DF-46E5-0460-10D1-5FBBE4480A12}"/>
              </a:ext>
            </a:extLst>
          </p:cNvPr>
          <p:cNvPicPr>
            <a:picLocks noChangeAspect="1"/>
          </p:cNvPicPr>
          <p:nvPr/>
        </p:nvPicPr>
        <p:blipFill>
          <a:blip r:embed="rId4"/>
          <a:stretch>
            <a:fillRect/>
          </a:stretch>
        </p:blipFill>
        <p:spPr>
          <a:xfrm>
            <a:off x="8233611" y="700060"/>
            <a:ext cx="2743199" cy="1828353"/>
          </a:xfrm>
          <a:prstGeom prst="rect">
            <a:avLst/>
          </a:prstGeom>
        </p:spPr>
      </p:pic>
    </p:spTree>
    <p:extLst>
      <p:ext uri="{BB962C8B-B14F-4D97-AF65-F5344CB8AC3E}">
        <p14:creationId xmlns:p14="http://schemas.microsoft.com/office/powerpoint/2010/main" val="217369218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5</Slides>
  <Notes>0</Notes>
  <HiddenSlides>0</HiddenSlides>
  <MMClips>0</MMClips>
  <ScaleCrop>false</ScaleCrop>
  <HeadingPairs>
    <vt:vector size="4" baseType="variant">
      <vt:variant>
        <vt:lpstr>Theme</vt:lpstr>
      </vt:variant>
      <vt:variant>
        <vt:i4>2</vt:i4>
      </vt:variant>
      <vt:variant>
        <vt:lpstr>Slide Titles</vt:lpstr>
      </vt:variant>
      <vt:variant>
        <vt:i4>5</vt:i4>
      </vt:variant>
    </vt:vector>
  </HeadingPairs>
  <TitlesOfParts>
    <vt:vector size="7" baseType="lpstr">
      <vt:lpstr>office theme</vt:lpstr>
      <vt:lpstr>View</vt:lpstr>
      <vt:lpstr> Terry B. Rogers  College of Education  and Social Sciences  Travel Processes and Procedures </vt:lpstr>
      <vt:lpstr>Faculty Travel</vt:lpstr>
      <vt:lpstr>Travel Process</vt:lpstr>
      <vt:lpstr>Travel Process</vt:lpstr>
      <vt:lpstr>Travel Process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235</cp:revision>
  <dcterms:created xsi:type="dcterms:W3CDTF">2023-08-20T21:37:48Z</dcterms:created>
  <dcterms:modified xsi:type="dcterms:W3CDTF">2023-08-20T22:26:20Z</dcterms:modified>
</cp:coreProperties>
</file>